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b88ae00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b88ae00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856adbd7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3856adbd7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90a0ab7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390a0ab7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6b50054a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6b50054a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4da7342b2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a4da7342b2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4da7342b2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a4da7342b2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56891dd0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256891dd0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856adbd7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3856adbd7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9ef717ed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39ef717ed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ba98008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ba98008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hyperlink" Target="https://www.imaios.com/en/e-mri/sequences/echo-planar-imaging-epi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s://www.nature.com/articles/s41586-023-06670-9?fromPaywallRec=fals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hyperlink" Target="https://www.nhs.uk/conditions/mri-scan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hyperlink" Target="https://www.theguardian.com/books/2019/dec/27/sex-lies-brain-scans-barbara-j-sahakian-julia-gottwald-re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2946800" y="1713150"/>
            <a:ext cx="6082200" cy="17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fMRI: functional Magnetic Resonance Imaging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Louis James Vasseur, Julien Barozet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Some Example Use Cases</a:t>
            </a:r>
            <a:endParaRPr/>
          </a:p>
        </p:txBody>
      </p:sp>
      <p:sp>
        <p:nvSpPr>
          <p:cNvPr id="223" name="Google Shape;223;p22"/>
          <p:cNvSpPr txBox="1"/>
          <p:nvPr>
            <p:ph idx="1" type="body"/>
          </p:nvPr>
        </p:nvSpPr>
        <p:spPr>
          <a:xfrm>
            <a:off x="994525" y="1567550"/>
            <a:ext cx="7341900" cy="3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b="1" lang="fr" sz="1500"/>
              <a:t>Risk of brain Surgery : </a:t>
            </a:r>
            <a:r>
              <a:rPr lang="fr" sz="1500"/>
              <a:t>brain surgery can be useful for </a:t>
            </a:r>
            <a:r>
              <a:rPr b="1" lang="fr" sz="1500" u="sng"/>
              <a:t>grave forms of epilepsy</a:t>
            </a:r>
            <a:r>
              <a:rPr lang="fr" sz="1500"/>
              <a:t> or </a:t>
            </a:r>
            <a:r>
              <a:rPr b="1" lang="fr" sz="1500" u="sng"/>
              <a:t>brain tumors</a:t>
            </a:r>
            <a:r>
              <a:rPr lang="fr" sz="1500"/>
              <a:t>. fMRI is used to detect </a:t>
            </a:r>
            <a:r>
              <a:rPr b="1" lang="fr" sz="1500" u="sng"/>
              <a:t>critical areas</a:t>
            </a:r>
            <a:r>
              <a:rPr lang="fr" sz="1500"/>
              <a:t> around the </a:t>
            </a:r>
            <a:r>
              <a:rPr lang="fr" sz="1500"/>
              <a:t>surgery area. We will look for motor control for example by asking the patient to move a finger showing the surgeon the area to avoid. </a:t>
            </a:r>
            <a:endParaRPr sz="15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285750" lvl="0" marL="457200" rtl="0" algn="l">
              <a:spcBef>
                <a:spcPts val="1200"/>
              </a:spcBef>
              <a:spcAft>
                <a:spcPts val="0"/>
              </a:spcAft>
              <a:buSzPts val="900"/>
              <a:buChar char="●"/>
            </a:pPr>
            <a:r>
              <a:rPr b="1" lang="fr" sz="1500"/>
              <a:t>Alzheimer disease : </a:t>
            </a:r>
            <a:r>
              <a:rPr b="1" lang="fr" sz="1500" u="sng"/>
              <a:t>Neurovascular coupling</a:t>
            </a:r>
            <a:r>
              <a:rPr lang="fr" sz="1500"/>
              <a:t> (phenomenon where neuron activation leads to blood flow) is </a:t>
            </a:r>
            <a:r>
              <a:rPr b="1" lang="fr" sz="1500" u="sng"/>
              <a:t>disrupted</a:t>
            </a:r>
            <a:r>
              <a:rPr lang="fr" sz="1500"/>
              <a:t>, altering the BOLD signal significantly which appears on an fMRI signal. The </a:t>
            </a:r>
            <a:r>
              <a:rPr b="1" lang="fr" sz="1500" u="sng"/>
              <a:t>0.01–0.1 Hz BOLD signal</a:t>
            </a:r>
            <a:r>
              <a:rPr lang="fr" sz="1500"/>
              <a:t> of an Alzheimer-afflicted patient will present </a:t>
            </a:r>
            <a:r>
              <a:rPr b="1" lang="fr" sz="1500" u="sng"/>
              <a:t>much lower-amplitude</a:t>
            </a:r>
            <a:r>
              <a:rPr lang="fr" sz="1500"/>
              <a:t> signals, which can appear on image</a:t>
            </a:r>
            <a:endParaRPr sz="15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229" name="Google Shape;229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Summary :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fMRI is the most widely used technique for neuroimaging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It provides a strong, accurate and precise visual representation of the brain activity combined with the fact that it is not invasive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Despite the fact that </a:t>
            </a:r>
            <a:r>
              <a:rPr lang="fr"/>
              <a:t>blood flow</a:t>
            </a:r>
            <a:r>
              <a:rPr lang="fr"/>
              <a:t> analysis is still subject to external influences reducing precision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Future </a:t>
            </a:r>
            <a:r>
              <a:rPr lang="fr"/>
              <a:t>improvements</a:t>
            </a:r>
            <a:r>
              <a:rPr lang="fr"/>
              <a:t> :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Mainly 2 fronts for improvement : better understand signals emitted by neuronal system and reduce influence of external factors (noise, etc…) on the </a:t>
            </a:r>
            <a:r>
              <a:rPr lang="fr"/>
              <a:t>blood flow</a:t>
            </a:r>
            <a:r>
              <a:rPr lang="fr"/>
              <a:t> analysis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Magnetic Resonance Imaging(MRI)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147625" y="1074300"/>
            <a:ext cx="7038900" cy="39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Used in Medical Sector to analyze soft tissues, bones, organs and the nervous system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00"/>
              <a:t> 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Technique that relies heavily on NMR (Nuclear Magnetic Resonance) properties of chemical nuclei to visualize brain activity via imaging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fMRI: functional Magnetic Resonance Imaging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893250" y="1557925"/>
            <a:ext cx="5112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We’ll break down this concept into 3 parts: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fr"/>
              <a:t>Magnetic Resonance (MR), through understanding of NMR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r"/>
              <a:t>Imaging (I): how we project the MR onto an image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r"/>
              <a:t>function (f): how the image is used to represent and analyze brain function</a:t>
            </a:r>
            <a:endParaRPr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212" y="3218687"/>
            <a:ext cx="2749575" cy="17141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5"/>
          <p:cNvCxnSpPr>
            <a:stCxn id="150" idx="2"/>
            <a:endCxn id="148" idx="0"/>
          </p:cNvCxnSpPr>
          <p:nvPr/>
        </p:nvCxnSpPr>
        <p:spPr>
          <a:xfrm>
            <a:off x="7273000" y="2810387"/>
            <a:ext cx="0" cy="40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1" name="Google Shape;151;p15" title="Screenshot 2025-04-27 at 13.45.2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4264" y="1184679"/>
            <a:ext cx="2477475" cy="1625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What is NMR ? </a:t>
            </a:r>
            <a:endParaRPr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1428250" y="1621225"/>
            <a:ext cx="7038900" cy="28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800"/>
              <a:t>Nuclear Magnetic Resonance</a:t>
            </a:r>
            <a:endParaRPr sz="3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/>
              <a:t>Leverage </a:t>
            </a:r>
            <a:r>
              <a:rPr b="1" lang="fr" sz="1400" u="sng"/>
              <a:t>resonance properties</a:t>
            </a:r>
            <a:r>
              <a:rPr lang="fr" sz="1400"/>
              <a:t> of chemical nuclei to correlate resonance frequencies to composition/structure of this same substance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Correlating chemistry to signals</a:t>
            </a:r>
            <a:endParaRPr/>
          </a:p>
        </p:txBody>
      </p:sp>
      <p:sp>
        <p:nvSpPr>
          <p:cNvPr id="163" name="Google Shape;163;p17"/>
          <p:cNvSpPr txBox="1"/>
          <p:nvPr>
            <p:ph idx="1" type="body"/>
          </p:nvPr>
        </p:nvSpPr>
        <p:spPr>
          <a:xfrm>
            <a:off x="814325" y="960450"/>
            <a:ext cx="5961900" cy="41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fr"/>
              <a:t>Particles in the </a:t>
            </a:r>
            <a:r>
              <a:rPr b="1" lang="fr" sz="1500"/>
              <a:t>nucleus</a:t>
            </a:r>
            <a:r>
              <a:rPr lang="fr"/>
              <a:t> have a </a:t>
            </a:r>
            <a:r>
              <a:rPr b="1" lang="fr" sz="1500"/>
              <a:t>spin quantum number </a:t>
            </a:r>
            <a:r>
              <a:rPr lang="fr"/>
              <a:t>I: quantum mechanical property that defines angular momentum. Can be spin-up (½) or spin-down (-½)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fr"/>
              <a:t>Example: </a:t>
            </a:r>
            <a:r>
              <a:rPr baseline="30000" lang="fr"/>
              <a:t>13</a:t>
            </a:r>
            <a:r>
              <a:rPr lang="fr"/>
              <a:t>C contain 1 unpaired neutron. Spin number = ½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aseline="30000" lang="fr"/>
              <a:t>12</a:t>
            </a:r>
            <a:r>
              <a:rPr lang="fr"/>
              <a:t>C contain only paired neutrons. Spin number = 0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fr"/>
              <a:t>If spin != 0: magnetic moment: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r" sz="2700"/>
              <a:t>ν = (γ · B₀) / (2π)</a:t>
            </a:r>
            <a:endParaRPr sz="27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r"/>
              <a:t>This is called the Larmor Frequency and is determined the gyromagnetic ratio</a:t>
            </a:r>
            <a:r>
              <a:rPr lang="fr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fr"/>
              <a:t>γ unique to each nucleus, Bo direction of magnetic field. We call a molecule w/ such a magnetic field NMR-active.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7651" y="300950"/>
            <a:ext cx="1536650" cy="405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 txBox="1"/>
          <p:nvPr/>
        </p:nvSpPr>
        <p:spPr>
          <a:xfrm>
            <a:off x="6843550" y="4354350"/>
            <a:ext cx="22428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i="1" lang="fr" sz="978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P.J. Hore, “Nuclear Magnetic Resonance,” 2nd Edition, (Oxford University Press, 2015)</a:t>
            </a:r>
            <a:endParaRPr i="1" sz="978" u="sng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type="title"/>
          </p:nvPr>
        </p:nvSpPr>
        <p:spPr>
          <a:xfrm>
            <a:off x="1109575" y="1188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Manipulating Magnetization via pulses</a:t>
            </a:r>
            <a:endParaRPr/>
          </a:p>
        </p:txBody>
      </p:sp>
      <p:cxnSp>
        <p:nvCxnSpPr>
          <p:cNvPr id="171" name="Google Shape;171;p18"/>
          <p:cNvCxnSpPr/>
          <p:nvPr/>
        </p:nvCxnSpPr>
        <p:spPr>
          <a:xfrm>
            <a:off x="4771988" y="2885300"/>
            <a:ext cx="448500" cy="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18"/>
          <p:cNvSpPr txBox="1"/>
          <p:nvPr/>
        </p:nvSpPr>
        <p:spPr>
          <a:xfrm>
            <a:off x="1109575" y="822275"/>
            <a:ext cx="703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We use different signal waveforms to manipulate this magnetization in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different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ways, which will then allow us to measure different properties (such as magnetization recovery times, etc…)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 flipH="1">
            <a:off x="509075" y="1467650"/>
            <a:ext cx="8149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===&gt; TIME-DOMAIN EXPERIMENT WHICH ALLOWS US TO MONITOR/ASSESS CHEMICAL PROPERTIES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1535550" y="4150950"/>
            <a:ext cx="5706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Example of a Gradient Echo EPI Sequence, pulse sequence which we’ll then be able to project onto a visual space using the Fourier Transform (k-space)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Extremely precise!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5" name="Google Shape;175;p18"/>
          <p:cNvPicPr preferRelativeResize="0"/>
          <p:nvPr/>
        </p:nvPicPr>
        <p:blipFill rotWithShape="1">
          <a:blip r:embed="rId3">
            <a:alphaModFix/>
          </a:blip>
          <a:srcRect b="23017" l="0" r="16853" t="0"/>
          <a:stretch/>
        </p:blipFill>
        <p:spPr>
          <a:xfrm>
            <a:off x="953150" y="1960329"/>
            <a:ext cx="3536230" cy="20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/>
        </p:nvSpPr>
        <p:spPr>
          <a:xfrm>
            <a:off x="4705275" y="2962575"/>
            <a:ext cx="44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FT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7" name="Google Shape;17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671" y="1921925"/>
            <a:ext cx="3464231" cy="215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/>
          <p:nvPr/>
        </p:nvSpPr>
        <p:spPr>
          <a:xfrm>
            <a:off x="0" y="2370700"/>
            <a:ext cx="1109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Gradient Echo EPI pulse sequence- Imaios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>
            <p:ph type="title"/>
          </p:nvPr>
        </p:nvSpPr>
        <p:spPr>
          <a:xfrm>
            <a:off x="1297500" y="2961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What about functional MRI (fMRI) ? </a:t>
            </a:r>
            <a:endParaRPr/>
          </a:p>
        </p:txBody>
      </p:sp>
      <p:sp>
        <p:nvSpPr>
          <p:cNvPr id="184" name="Google Shape;184;p19"/>
          <p:cNvSpPr txBox="1"/>
          <p:nvPr>
            <p:ph idx="1" type="body"/>
          </p:nvPr>
        </p:nvSpPr>
        <p:spPr>
          <a:xfrm>
            <a:off x="1297500" y="974375"/>
            <a:ext cx="7038900" cy="18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07759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 sz="4986"/>
              <a:t>fMRI focuses on the change in the</a:t>
            </a:r>
            <a:r>
              <a:rPr b="1" lang="fr" sz="4986" u="sng"/>
              <a:t> blood-flow and oxygen concentration </a:t>
            </a:r>
            <a:r>
              <a:rPr lang="fr" sz="4986"/>
              <a:t>of the brain </a:t>
            </a:r>
            <a:endParaRPr sz="4986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986"/>
          </a:p>
          <a:p>
            <a:pPr indent="-307759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fr" sz="4986"/>
              <a:t>Leverage the fact that neuron activation triggers a </a:t>
            </a:r>
            <a:r>
              <a:rPr b="1" lang="fr" sz="4986" u="sng"/>
              <a:t>bloodflow increase</a:t>
            </a:r>
            <a:r>
              <a:rPr lang="fr" sz="4986"/>
              <a:t> in the same area</a:t>
            </a:r>
            <a:endParaRPr sz="4986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986"/>
          </a:p>
          <a:p>
            <a:pPr indent="-307759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fr" sz="4986"/>
              <a:t>Used in Medical Sector to assess </a:t>
            </a:r>
            <a:r>
              <a:rPr b="1" lang="fr" sz="4986" u="sng"/>
              <a:t>risk about brain surgery</a:t>
            </a:r>
            <a:r>
              <a:rPr lang="fr" sz="4986"/>
              <a:t> and to understand how malfunctioning/functioning brains work</a:t>
            </a:r>
            <a:endParaRPr sz="498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987" y="2635875"/>
            <a:ext cx="3874075" cy="20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266175" y="2987850"/>
            <a:ext cx="4257600" cy="19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challenge here is that the blood response due to neuron activation is influenced by other factors such as local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field potentials for example.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Results given by fMRI are extremely efficient since they provide a great spatial and temporal activation map (map of “activated”, i.e oxygenated) areas of the brain but need to be carefully analyzed.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4938926" y="4661650"/>
            <a:ext cx="425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Functional neuroimaging as a catalyst for integrated neuroscience - nature.com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/>
          <p:nvPr>
            <p:ph type="title"/>
          </p:nvPr>
        </p:nvSpPr>
        <p:spPr>
          <a:xfrm>
            <a:off x="1138975" y="2449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So… what’s the link?</a:t>
            </a:r>
            <a:endParaRPr/>
          </a:p>
        </p:txBody>
      </p:sp>
      <p:sp>
        <p:nvSpPr>
          <p:cNvPr id="193" name="Google Shape;193;p20"/>
          <p:cNvSpPr txBox="1"/>
          <p:nvPr>
            <p:ph idx="1" type="body"/>
          </p:nvPr>
        </p:nvSpPr>
        <p:spPr>
          <a:xfrm>
            <a:off x="416075" y="1327725"/>
            <a:ext cx="5436600" cy="37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4800"/>
              <a:t>In NMR experiments, we measure </a:t>
            </a:r>
            <a:r>
              <a:rPr b="1" lang="fr" sz="4800" u="sng"/>
              <a:t>NMR signals </a:t>
            </a:r>
            <a:r>
              <a:rPr lang="fr" sz="4800"/>
              <a:t>to extract </a:t>
            </a:r>
            <a:r>
              <a:rPr b="1" lang="fr" sz="4800" u="sng"/>
              <a:t>chemical data</a:t>
            </a:r>
            <a:r>
              <a:rPr lang="fr" sz="4800"/>
              <a:t> from a sample.</a:t>
            </a:r>
            <a:endParaRPr sz="4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r" sz="4800"/>
              <a:t>fMRIs works on a similar principle, except that </a:t>
            </a:r>
            <a:r>
              <a:rPr lang="fr" sz="4800"/>
              <a:t>the</a:t>
            </a:r>
            <a:r>
              <a:rPr lang="fr" sz="4800"/>
              <a:t> sample is the </a:t>
            </a:r>
            <a:r>
              <a:rPr b="1" lang="fr" sz="4800" u="sng"/>
              <a:t>human brain</a:t>
            </a:r>
            <a:r>
              <a:rPr lang="fr" sz="4800"/>
              <a:t> inside the MRI scanner!</a:t>
            </a:r>
            <a:endParaRPr sz="4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r" sz="4800"/>
              <a:t>We correlate </a:t>
            </a:r>
            <a:r>
              <a:rPr b="1" lang="fr" sz="4800" u="sng"/>
              <a:t>brain activity</a:t>
            </a:r>
            <a:r>
              <a:rPr lang="fr" sz="4800"/>
              <a:t> with chemical signals via the hydrogen nuclei in water from </a:t>
            </a:r>
            <a:r>
              <a:rPr b="1" lang="fr" sz="4800" u="sng"/>
              <a:t>neural liquids</a:t>
            </a:r>
            <a:r>
              <a:rPr lang="fr" sz="4800"/>
              <a:t>. These are NMR-active! (see slide 5)</a:t>
            </a:r>
            <a:endParaRPr sz="4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r" sz="4800"/>
              <a:t>The </a:t>
            </a:r>
            <a:r>
              <a:rPr b="1" lang="fr" sz="4800" u="sng"/>
              <a:t>blood-oxygen-level-dependent</a:t>
            </a:r>
            <a:r>
              <a:rPr lang="fr" sz="4800"/>
              <a:t> (BOLD) effect comes into play. Deoxyhemoglobin and oxyhemoglobin (paramagnetic/diamagnetic resp.), </a:t>
            </a:r>
            <a:r>
              <a:rPr b="1" lang="fr" sz="4800" u="sng"/>
              <a:t>alter the magnetic field</a:t>
            </a:r>
            <a:r>
              <a:rPr lang="fr" sz="4800"/>
              <a:t> of the surrounding hydrogen molecules: studying this magnetic field will allow us to monitor blood flow in real time 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0" title="Screenshot 2025-04-27 at 13.30.0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7974" y="2571750"/>
            <a:ext cx="766725" cy="234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7888725" y="3348175"/>
            <a:ext cx="1136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Humorous image generated by ChatGPT! (prompt: give an image of a brain in a test tube)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6" name="Google Shape;196;p20"/>
          <p:cNvCxnSpPr>
            <a:stCxn id="197" idx="2"/>
            <a:endCxn id="194" idx="0"/>
          </p:cNvCxnSpPr>
          <p:nvPr/>
        </p:nvCxnSpPr>
        <p:spPr>
          <a:xfrm>
            <a:off x="7121338" y="2112761"/>
            <a:ext cx="0" cy="45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7" name="Google Shape;197;p20" title="Screenshot 2025-04-27 at 13.45.2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8675" y="665525"/>
            <a:ext cx="2205325" cy="144723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/>
        </p:nvSpPr>
        <p:spPr>
          <a:xfrm>
            <a:off x="8293325" y="1159050"/>
            <a:ext cx="1136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MRI Scanner -NHS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870675" y="88025"/>
            <a:ext cx="79461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An example of an fMRI scan</a:t>
            </a:r>
            <a:endParaRPr/>
          </a:p>
        </p:txBody>
      </p:sp>
      <p:pic>
        <p:nvPicPr>
          <p:cNvPr id="204" name="Google Shape;2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75" y="603325"/>
            <a:ext cx="6165329" cy="38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1039525" y="4600875"/>
            <a:ext cx="7469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Sex, Lies &amp; Brain Scans by Barbara J Sahakian and Julia Gottwald review – thinking out of the box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(photo credit: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John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Graner)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6" name="Google Shape;206;p21"/>
          <p:cNvCxnSpPr>
            <a:stCxn id="207" idx="1"/>
          </p:cNvCxnSpPr>
          <p:nvPr/>
        </p:nvCxnSpPr>
        <p:spPr>
          <a:xfrm rot="10800000">
            <a:off x="5515200" y="1449550"/>
            <a:ext cx="1761600" cy="17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21"/>
          <p:cNvSpPr txBox="1"/>
          <p:nvPr/>
        </p:nvSpPr>
        <p:spPr>
          <a:xfrm>
            <a:off x="7276800" y="1228300"/>
            <a:ext cx="186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More 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oxygenated</a:t>
            </a: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blood (less deoxyhemoglobin)-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8" name="Google Shape;208;p21"/>
          <p:cNvCxnSpPr>
            <a:stCxn id="207" idx="1"/>
          </p:cNvCxnSpPr>
          <p:nvPr/>
        </p:nvCxnSpPr>
        <p:spPr>
          <a:xfrm flipH="1">
            <a:off x="5370900" y="1620850"/>
            <a:ext cx="1905900" cy="20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21"/>
          <p:cNvCxnSpPr>
            <a:stCxn id="207" idx="1"/>
          </p:cNvCxnSpPr>
          <p:nvPr/>
        </p:nvCxnSpPr>
        <p:spPr>
          <a:xfrm flipH="1">
            <a:off x="5958000" y="1620850"/>
            <a:ext cx="1318800" cy="48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21"/>
          <p:cNvCxnSpPr>
            <a:stCxn id="207" idx="1"/>
          </p:cNvCxnSpPr>
          <p:nvPr/>
        </p:nvCxnSpPr>
        <p:spPr>
          <a:xfrm flipH="1">
            <a:off x="3272700" y="1620850"/>
            <a:ext cx="4004100" cy="6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21"/>
          <p:cNvCxnSpPr>
            <a:stCxn id="207" idx="1"/>
          </p:cNvCxnSpPr>
          <p:nvPr/>
        </p:nvCxnSpPr>
        <p:spPr>
          <a:xfrm rot="10800000">
            <a:off x="2031000" y="1517050"/>
            <a:ext cx="5245800" cy="1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21"/>
          <p:cNvCxnSpPr>
            <a:stCxn id="207" idx="1"/>
          </p:cNvCxnSpPr>
          <p:nvPr/>
        </p:nvCxnSpPr>
        <p:spPr>
          <a:xfrm flipH="1">
            <a:off x="4889700" y="1620850"/>
            <a:ext cx="2387100" cy="81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p21"/>
          <p:cNvCxnSpPr>
            <a:stCxn id="207" idx="1"/>
          </p:cNvCxnSpPr>
          <p:nvPr/>
        </p:nvCxnSpPr>
        <p:spPr>
          <a:xfrm flipH="1">
            <a:off x="6073500" y="1620850"/>
            <a:ext cx="1203300" cy="111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21"/>
          <p:cNvCxnSpPr>
            <a:stCxn id="207" idx="1"/>
          </p:cNvCxnSpPr>
          <p:nvPr/>
        </p:nvCxnSpPr>
        <p:spPr>
          <a:xfrm flipH="1">
            <a:off x="4725900" y="1620850"/>
            <a:ext cx="2550900" cy="134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21"/>
          <p:cNvCxnSpPr>
            <a:stCxn id="207" idx="1"/>
          </p:cNvCxnSpPr>
          <p:nvPr/>
        </p:nvCxnSpPr>
        <p:spPr>
          <a:xfrm flipH="1">
            <a:off x="5303400" y="1620850"/>
            <a:ext cx="1973400" cy="150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6" name="Google Shape;216;p21"/>
          <p:cNvSpPr txBox="1"/>
          <p:nvPr/>
        </p:nvSpPr>
        <p:spPr>
          <a:xfrm>
            <a:off x="6824325" y="2078050"/>
            <a:ext cx="208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6795375" y="2420263"/>
            <a:ext cx="2146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This fMRI scan reflects brain activity maps when brain is recalling memories,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